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8" r:id="rId5"/>
    <p:sldId id="269" r:id="rId6"/>
    <p:sldId id="270" r:id="rId7"/>
    <p:sldId id="271" r:id="rId8"/>
    <p:sldId id="272" r:id="rId9"/>
    <p:sldId id="276" r:id="rId10"/>
    <p:sldId id="275" r:id="rId11"/>
    <p:sldId id="274" r:id="rId12"/>
    <p:sldId id="273" r:id="rId13"/>
    <p:sldId id="281" r:id="rId14"/>
    <p:sldId id="278" r:id="rId15"/>
    <p:sldId id="28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5520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pos="5256" userDrawn="1">
          <p15:clr>
            <a:srgbClr val="A4A3A4"/>
          </p15:clr>
        </p15:guide>
        <p15:guide id="8" orient="horz" pos="1416" userDrawn="1">
          <p15:clr>
            <a:srgbClr val="A4A3A4"/>
          </p15:clr>
        </p15:guide>
        <p15:guide id="9" orient="horz" pos="3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4095" autoAdjust="0"/>
  </p:normalViewPr>
  <p:slideViewPr>
    <p:cSldViewPr snapToGrid="0" showGuides="1">
      <p:cViewPr varScale="1">
        <p:scale>
          <a:sx n="60" d="100"/>
          <a:sy n="60" d="100"/>
        </p:scale>
        <p:origin x="1608" y="72"/>
      </p:cViewPr>
      <p:guideLst>
        <p:guide orient="horz" pos="1224"/>
        <p:guide pos="2880"/>
        <p:guide pos="336"/>
        <p:guide orient="horz" pos="864"/>
        <p:guide pos="5520"/>
        <p:guide pos="528"/>
        <p:guide pos="5256"/>
        <p:guide orient="horz" pos="1416"/>
        <p:guide orient="horz" pos="37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DF5941-67A3-4BB8-9232-F57F32D6C9A4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A636ED-5E54-46DF-848F-DAAEDD1FE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prstClr val="black"/>
                </a:solidFill>
              </a:rPr>
              <a:t>Pilot Program</a:t>
            </a:r>
            <a:r>
              <a:rPr lang="en-US" b="1" u="sng" baseline="0" dirty="0" smtClean="0">
                <a:solidFill>
                  <a:prstClr val="black"/>
                </a:solidFill>
              </a:rPr>
              <a:t> (Unit) Implementation</a:t>
            </a:r>
            <a:endParaRPr lang="en-US" b="1" u="sng" dirty="0" smtClean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DC63-3C42-4748-AEA2-132E7F4F322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8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</a:t>
            </a:r>
            <a:r>
              <a:rPr lang="en-US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Evaluation (PE)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Tools and Metrics: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Servicemember (SVM) Metrics Survey (SMS): (10-15 minutes; paper/pencil; at unit): Will be completed by SVMs at Time 1 (Baseline), Time 2 (4 months), Time 3 (8 months) and Time 4 (12 months).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Information (e.g., command/UIC, rank, Department)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Toughness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Connectedness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 in Unit &amp; Leadership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Perceived Stress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Seeking Support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Management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 Behaviors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Signature Behaviors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of E-OSC Skills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Status Survey (PSS): (paper/pencil or electronic; at unit): Will be completed by CRT E-OSC Lead at Time 1 (Baseline), Time 2 (4 months), Time 3 (8 months), and Time 4 (12 months).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Questionnaire for E-OSC Program penetration data, such as number of E-OSC trainings, number of topics taught and number of Buddy Care supports.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Groups: NCCOSC/N17 qualitative assessment of command E-OSC Program; Will be conducted onsite at 6 months.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person Focus Group interviews with E-OSC team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person Focus Group interviews with SVMs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(command) Organizational Metrics: Will be compiled and submitted by E-OSC Team Lead at Time 1 (Baseline-previous year), and 12 months).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Retention data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Advancement/Promotion rates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awards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events: Leadership change, major inspections/certifications, etc.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PRT/BCA data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ARIs, DUIs, NJPs, ADSEPs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DEOCS (Command Climate Survey) &amp; Health of the Force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Survey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ELP Prevention and Divisional Scorecards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E-OSC post training instructor and participant surveys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(Command) Level of Effort: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 E-OSC Program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Endorse/Champion E-OSC SVM Metrics Survey (baseline, 4 months,  8  months, and 12 months)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Program Status Survey (baseline, 4 months, 8 months, and 12 months)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Endorse/Support Focus Groups (6 months)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Compile and submit command data metrics (baseline- previous year), and 12 months)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6252B-2537-4C45-A8ED-5E6CA7E77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4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Program</a:t>
            </a:r>
            <a:r>
              <a:rPr lang="en-US" b="1" u="sng" baseline="0" dirty="0" smtClean="0"/>
              <a:t> Evaluation (PE) POA&amp;M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36ED-5E54-46DF-848F-DAAEDD1FE9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MTS</a:t>
            </a:r>
            <a:r>
              <a:rPr lang="en-US" b="1" u="sng" baseline="0" dirty="0" smtClean="0"/>
              <a:t> Pilot Support</a:t>
            </a:r>
          </a:p>
          <a:p>
            <a:endParaRPr lang="en-US" dirty="0" smtClean="0"/>
          </a:p>
          <a:p>
            <a:r>
              <a:rPr lang="en-US" dirty="0" smtClean="0"/>
              <a:t>Military Training Specialist’s (MTS) will support:</a:t>
            </a:r>
          </a:p>
          <a:p>
            <a:r>
              <a:rPr lang="en-US" dirty="0" smtClean="0"/>
              <a:t>Training of E-OSC Team Leaders, Assistant Team Leader, &amp; Team Members</a:t>
            </a:r>
          </a:p>
          <a:p>
            <a:r>
              <a:rPr lang="en-US" dirty="0" smtClean="0"/>
              <a:t>Establishment of Command E-OSC Team Members</a:t>
            </a:r>
          </a:p>
          <a:p>
            <a:r>
              <a:rPr lang="en-US" dirty="0" smtClean="0"/>
              <a:t>Development of command E-OSC Program implementation plan</a:t>
            </a:r>
          </a:p>
          <a:p>
            <a:r>
              <a:rPr lang="en-US" dirty="0" smtClean="0"/>
              <a:t>Consultation and will determine and document best practices</a:t>
            </a:r>
          </a:p>
          <a:p>
            <a:r>
              <a:rPr lang="en-US" dirty="0" smtClean="0"/>
              <a:t>Buddy Care, Unit Assessments, &amp; SoM (to include installation)</a:t>
            </a:r>
          </a:p>
          <a:p>
            <a:r>
              <a:rPr lang="en-US" dirty="0" smtClean="0"/>
              <a:t>Program Evaluation</a:t>
            </a:r>
          </a:p>
          <a:p>
            <a:r>
              <a:rPr lang="en-US" dirty="0" smtClean="0"/>
              <a:t>Collect training, UA, Buddy Care, SoM data &amp; Post Training Surveys</a:t>
            </a:r>
          </a:p>
          <a:p>
            <a:r>
              <a:rPr lang="en-US" dirty="0" smtClean="0"/>
              <a:t>Support/promote completion of SMS and Focus Groups		</a:t>
            </a:r>
          </a:p>
          <a:p>
            <a:r>
              <a:rPr lang="en-US" dirty="0" smtClean="0"/>
              <a:t>Coordination of meetings with E-OSC TLs (as appropriate)</a:t>
            </a:r>
          </a:p>
          <a:p>
            <a:r>
              <a:rPr lang="en-US" dirty="0" smtClean="0"/>
              <a:t>Meet/brief with Command TRIAD- Program status update/support as appropriate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6252B-2537-4C45-A8ED-5E6CA7E77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5DEF8-41BF-419A-8A05-73E77752E5D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baseline="0" dirty="0" smtClean="0">
                <a:latin typeface="+mn-lt"/>
              </a:rPr>
              <a:t>Learning 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sng" baseline="0" dirty="0" smtClean="0"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n-lt"/>
                <a:ea typeface="ＭＳ Ｐゴシック" charset="0"/>
                <a:cs typeface="ＭＳ Ｐゴシック" charset="0"/>
              </a:rPr>
              <a:t>IDENTIFY 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and</a:t>
            </a:r>
            <a:r>
              <a:rPr lang="en-US" sz="1200" b="1" dirty="0" smtClean="0">
                <a:latin typeface="+mn-lt"/>
                <a:ea typeface="ＭＳ Ｐゴシック" charset="0"/>
                <a:cs typeface="ＭＳ Ｐゴシック" charset="0"/>
              </a:rPr>
              <a:t> DISCUSS 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key elements to implement the E-OSC program at the “</a:t>
            </a:r>
            <a:r>
              <a:rPr lang="en-US" sz="1200" dirty="0" err="1" smtClean="0">
                <a:latin typeface="+mn-lt"/>
                <a:ea typeface="ＭＳ Ｐゴシック" charset="0"/>
                <a:cs typeface="ＭＳ Ｐゴシック" charset="0"/>
              </a:rPr>
              <a:t>deckplate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” level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n-lt"/>
                <a:ea typeface="ＭＳ Ｐゴシック" charset="0"/>
                <a:cs typeface="ＭＳ Ｐゴシック" charset="0"/>
              </a:rPr>
              <a:t>IDENTIFY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 and</a:t>
            </a:r>
            <a:r>
              <a:rPr lang="en-US" sz="1200" b="1" dirty="0" smtClean="0">
                <a:latin typeface="+mn-lt"/>
                <a:ea typeface="ＭＳ Ｐゴシック" charset="0"/>
                <a:cs typeface="ＭＳ Ｐゴシック" charset="0"/>
              </a:rPr>
              <a:t> DISCUSS 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the importance of leadership endorsement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n-lt"/>
                <a:ea typeface="ＭＳ Ｐゴシック" charset="0"/>
                <a:cs typeface="ＭＳ Ｐゴシック" charset="0"/>
              </a:rPr>
              <a:t>IDENTIFY 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and</a:t>
            </a:r>
            <a:r>
              <a:rPr lang="en-US" sz="1200" b="1" dirty="0" smtClean="0">
                <a:latin typeface="+mn-lt"/>
                <a:ea typeface="ＭＳ Ｐゴシック" charset="0"/>
                <a:cs typeface="ＭＳ Ｐゴシック" charset="0"/>
              </a:rPr>
              <a:t> DISCUSS 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the members of a E-OSC team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n-lt"/>
                <a:ea typeface="ＭＳ Ｐゴシック" charset="0"/>
                <a:cs typeface="ＭＳ Ｐゴシック" charset="0"/>
              </a:rPr>
              <a:t>IDENTIFY 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and</a:t>
            </a:r>
            <a:r>
              <a:rPr lang="en-US" sz="1200" b="1" dirty="0" smtClean="0">
                <a:latin typeface="+mn-lt"/>
                <a:ea typeface="ＭＳ Ｐゴシック" charset="0"/>
                <a:cs typeface="ＭＳ Ｐゴシック" charset="0"/>
              </a:rPr>
              <a:t> DISCUSS 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opportunities for command trainings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n-lt"/>
                <a:ea typeface="ＭＳ Ｐゴシック" charset="0"/>
                <a:cs typeface="ＭＳ Ｐゴシック" charset="0"/>
              </a:rPr>
              <a:t>DISCUSS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 how to market and promote E-OSC throughout your command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 smtClean="0">
                <a:latin typeface="Arial" charset="0"/>
                <a:ea typeface="ＭＳ Ｐゴシック" charset="0"/>
                <a:cs typeface="ＭＳ Ｐゴシック" charset="0"/>
              </a:rPr>
              <a:t>DISCUSS</a:t>
            </a: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 the Military Training Specialist’s role in pilot support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u="sng" baseline="0" dirty="0" smtClean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u="none" baseline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13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5DEF8-41BF-419A-8A05-73E77752E5D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u="sng" baseline="0" dirty="0" smtClean="0">
                <a:latin typeface="+mn-lt"/>
              </a:rPr>
              <a:t>Implementing E-OSC in the Unit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9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</a:rPr>
              <a:t>Leadership Endorsement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</a:rPr>
              <a:t>- Set the tone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</a:rPr>
              <a:t>Establish a team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</a:rPr>
              <a:t>- Multi-rate, rank and department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</a:rPr>
              <a:t>Educate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</a:rPr>
              <a:t>- Command training sessions and outreach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</a:rPr>
              <a:t>Incorporate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</a:rPr>
              <a:t>- Marketing (POD notes, command events, etc.)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</a:rPr>
              <a:t>Inculcate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Embed the concept </a:t>
            </a: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</a:rPr>
              <a:t>as a part of the </a:t>
            </a:r>
            <a:r>
              <a:rPr lang="en-US" sz="19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culture.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- S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peak to the E-OSC concepts. Practice self-care and resilience. Support using the concepts of E-OSC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u="sng" baseline="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u="sng" baseline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1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5DEF8-41BF-419A-8A05-73E77752E5D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b="1" u="sng" dirty="0" smtClean="0">
                <a:latin typeface="+mn-lt"/>
              </a:rPr>
              <a:t>Leadership Endorsement</a:t>
            </a:r>
          </a:p>
          <a:p>
            <a:pPr defTabSz="931774">
              <a:lnSpc>
                <a:spcPct val="100000"/>
              </a:lnSpc>
              <a:spcBef>
                <a:spcPts val="0"/>
              </a:spcBef>
              <a:defRPr/>
            </a:pPr>
            <a:endParaRPr lang="en-US" sz="1200" b="1" u="sng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sustain this program it has to be ingrained within the culture of the command: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715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Provide an overview of E-OSC components and goals to TRIAD, Wardroom, CPO and FCPO Messes</a:t>
            </a:r>
          </a:p>
          <a:p>
            <a:pPr marL="28575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715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i="1" dirty="0" smtClean="0">
                <a:latin typeface="Arial" charset="0"/>
                <a:ea typeface="ＭＳ Ｐゴシック" charset="0"/>
                <a:cs typeface="ＭＳ Ｐゴシック" charset="0"/>
              </a:rPr>
              <a:t>Every Sailor, Every Day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requires endorsement at every level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Supported, endorsed, and promoted by the entire department chain of command, from WCS to Department Head</a:t>
            </a:r>
            <a:endParaRPr lang="en-US" sz="16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b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31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5DEF8-41BF-419A-8A05-73E77752E5D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u="sng" dirty="0" smtClean="0">
                <a:latin typeface="+mn-lt"/>
                <a:cs typeface="Arial" panose="020B0604020202020204" pitchFamily="34" charset="0"/>
              </a:rPr>
              <a:t>Team</a:t>
            </a:r>
            <a:r>
              <a:rPr lang="en-US" sz="1200" b="1" u="sng" baseline="0" dirty="0" smtClean="0">
                <a:latin typeface="+mn-lt"/>
                <a:cs typeface="Arial" panose="020B0604020202020204" pitchFamily="34" charset="0"/>
              </a:rPr>
              <a:t> Development</a:t>
            </a:r>
            <a:endParaRPr lang="en-US" sz="1200" b="1" u="sng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+mn-lt"/>
                <a:cs typeface="Arial" panose="020B0604020202020204" pitchFamily="34" charset="0"/>
              </a:rPr>
              <a:t>E-OSC program sustainment requires all groups within the command to serve as force multipliers: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569214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Establish a Team Leader (TL) &amp; Assistant Team Leader (ATL)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cs typeface="Arial" panose="020B0604020202020204" pitchFamily="34" charset="0"/>
              </a:rPr>
              <a:t>E-OSC Team Leader: E7 or above (attend a E-OSC Trainer Course)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cs typeface="Arial" panose="020B0604020202020204" pitchFamily="34" charset="0"/>
              </a:rPr>
              <a:t>E-OSC Assistant Team Leader: E6 or above (attend a E-OSC Trainer Course)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cs typeface="Arial" panose="020B0604020202020204" pitchFamily="34" charset="0"/>
              </a:rPr>
              <a:t>E-OSC Team Members: Minimum E5 rank (Trained at unit by Team Leaders)</a:t>
            </a:r>
          </a:p>
          <a:p>
            <a:pPr marL="283464" lvl="1"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569214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Team Members- Multi-rank, rate, department/division - Officers, Chiefs, junior enlisted</a:t>
            </a:r>
          </a:p>
          <a:p>
            <a:pPr marL="1026414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Enough members to support the command E-OSC training plan, Buddy Care, Unit Assessment &amp; </a:t>
            </a:r>
            <a:r>
              <a:rPr lang="en-US" sz="1200" dirty="0" err="1" smtClean="0">
                <a:latin typeface="+mn-lt"/>
                <a:ea typeface="ＭＳ Ｐゴシック" charset="0"/>
                <a:cs typeface="ＭＳ Ｐゴシック" charset="0"/>
              </a:rPr>
              <a:t>SoM</a:t>
            </a: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283464" lvl="1"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569214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Include as a part of Health Promotion, CFL, DAPA, SAPR, FAP, SP, CMEO, MWR</a:t>
            </a:r>
          </a:p>
          <a:p>
            <a:pPr marL="283464" lvl="1"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569214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CRT specifically to support Buddy Care component</a:t>
            </a:r>
          </a:p>
          <a:p>
            <a:pPr defTabSz="931774">
              <a:lnSpc>
                <a:spcPct val="100000"/>
              </a:lnSpc>
              <a:spcBef>
                <a:spcPts val="0"/>
              </a:spcBef>
              <a:defRPr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0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5DEF8-41BF-419A-8A05-73E77752E5D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b="1" u="sng" dirty="0" smtClean="0">
                <a:latin typeface="+mn-lt"/>
              </a:rPr>
              <a:t>Educate: Command Trainings</a:t>
            </a:r>
          </a:p>
          <a:p>
            <a:pPr defTabSz="931774">
              <a:lnSpc>
                <a:spcPct val="100000"/>
              </a:lnSpc>
              <a:spcBef>
                <a:spcPts val="0"/>
              </a:spcBef>
              <a:defRPr/>
            </a:pPr>
            <a:endParaRPr lang="en-US" sz="1200" b="1" u="sng" dirty="0" smtClean="0"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+mn-lt"/>
                <a:cs typeface="Arial" panose="020B0604020202020204" pitchFamily="34" charset="0"/>
              </a:rPr>
              <a:t>Crew/Command Training: Stress &amp; Resilience, Self-Care (resilience/toughness) principles (6-8 hours)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latin typeface="+mn-lt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+mn-lt"/>
                <a:cs typeface="Arial" panose="020B0604020202020204" pitchFamily="34" charset="0"/>
              </a:rPr>
              <a:t>“Deckplate Extenders”:  Wardroom, CPO Mess, FCPO Mess-  Minimum requirement (to understand and support E-OSC program) includes overview of SoM, Buddy Care &amp; Unit Assessment, COSFA, Core Leader Functions- (4-6 hours)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latin typeface="+mn-lt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+mn-lt"/>
                <a:cs typeface="Arial" panose="020B0604020202020204" pitchFamily="34" charset="0"/>
              </a:rPr>
              <a:t>Train CRT Members in Buddy Care (1 hour)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 smtClean="0">
              <a:latin typeface="+mn-lt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+mn-lt"/>
                <a:cs typeface="Arial" panose="020B0604020202020204" pitchFamily="34" charset="0"/>
              </a:rPr>
              <a:t>Buddy Care, Stress-o-Meter (SoM), and Unit Assessment</a:t>
            </a:r>
          </a:p>
          <a:p>
            <a:pPr defTabSz="931774">
              <a:lnSpc>
                <a:spcPct val="100000"/>
              </a:lnSpc>
              <a:spcBef>
                <a:spcPts val="0"/>
              </a:spcBef>
              <a:defRPr/>
            </a:pPr>
            <a:endParaRPr lang="en-US" sz="1200" b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42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5DEF8-41BF-419A-8A05-73E77752E5D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 smtClean="0">
                <a:latin typeface="+mn-lt"/>
                <a:ea typeface="ＭＳ Ｐゴシック" charset="0"/>
                <a:cs typeface="ＭＳ Ｐゴシック" charset="0"/>
              </a:rPr>
              <a:t>E-OSC</a:t>
            </a:r>
            <a:r>
              <a:rPr lang="en-US" sz="1200" b="1" u="sng" baseline="0" dirty="0" smtClean="0">
                <a:latin typeface="+mn-lt"/>
                <a:ea typeface="ＭＳ Ｐゴシック" charset="0"/>
                <a:cs typeface="ＭＳ Ｐゴシック" charset="0"/>
              </a:rPr>
              <a:t> Course Modules</a:t>
            </a:r>
            <a:endParaRPr lang="en-US" sz="1200" b="1" u="sng" dirty="0" smtClean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0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5DEF8-41BF-419A-8A05-73E77752E5D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 smtClean="0">
                <a:latin typeface="+mn-lt"/>
                <a:ea typeface="ＭＳ Ｐゴシック" charset="0"/>
                <a:cs typeface="ＭＳ Ｐゴシック" charset="0"/>
              </a:rPr>
              <a:t>Incorporate: Marketing E-OSC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b="1" u="sng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POD notes that describe they Key Components of E-OSC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Post E-OSC material throughout command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Site TV, Health fairs, Safety </a:t>
            </a:r>
            <a:r>
              <a:rPr lang="en-US" sz="1200" dirty="0" err="1" smtClean="0">
                <a:latin typeface="+mn-lt"/>
                <a:ea typeface="ＭＳ Ｐゴシック" charset="0"/>
                <a:cs typeface="ＭＳ Ｐゴシック" charset="0"/>
              </a:rPr>
              <a:t>Standdowns</a:t>
            </a: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Align E-OSC components with other programs (PRP, Pastoral care, MWR, DAPA, SAPR, FAP, CSADD)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b="1" u="sng" dirty="0" smtClean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3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5DEF8-41BF-419A-8A05-73E77752E5D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b="1" u="sng" dirty="0" smtClean="0">
                <a:latin typeface="+mn-lt"/>
              </a:rPr>
              <a:t>Inculcate:</a:t>
            </a:r>
            <a:r>
              <a:rPr lang="en-US" sz="1200" b="1" u="sng" baseline="0" dirty="0" smtClean="0">
                <a:latin typeface="+mn-lt"/>
              </a:rPr>
              <a:t> Embed the Concept</a:t>
            </a:r>
            <a:endParaRPr lang="en-US" sz="1200" b="1" u="sng" dirty="0" smtClean="0">
              <a:latin typeface="+mn-lt"/>
            </a:endParaRPr>
          </a:p>
          <a:p>
            <a:pPr defTabSz="931774">
              <a:lnSpc>
                <a:spcPct val="100000"/>
              </a:lnSpc>
              <a:spcBef>
                <a:spcPts val="0"/>
              </a:spcBef>
              <a:defRPr/>
            </a:pPr>
            <a:endParaRPr lang="en-US" sz="1200" b="1" u="sng" dirty="0" smtClean="0">
              <a:latin typeface="+mn-lt"/>
            </a:endParaRPr>
          </a:p>
          <a:p>
            <a:pPr marL="342900" indent="-17373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Command Indoctrination (INDOC)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cs typeface="Arial" panose="020B0604020202020204" pitchFamily="34" charset="0"/>
              </a:rPr>
              <a:t>Introduce E-OSC, describe purpose, and general components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 smtClean="0"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Department/Division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“Wardroom”, CPO Mess, FCPO, CSADD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Conduit to training and promoting E-OSC components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Safety </a:t>
            </a:r>
            <a:r>
              <a:rPr lang="en-US" sz="1200" dirty="0" err="1" smtClean="0">
                <a:latin typeface="+mn-lt"/>
                <a:ea typeface="ＭＳ Ｐゴシック" charset="0"/>
                <a:cs typeface="ＭＳ Ｐゴシック" charset="0"/>
              </a:rPr>
              <a:t>Standdown</a:t>
            </a: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Sailor 360, Command PT, MWR events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ea typeface="ＭＳ Ｐゴシック" charset="0"/>
                <a:cs typeface="ＭＳ Ｐゴシック" charset="0"/>
              </a:rPr>
              <a:t>Short, consistent, continuous and specific trainings on E-OSC components This is not annual GMT training!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3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5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2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7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6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6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6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9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2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48C3-E06F-4D6F-B740-98CB1680958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756C3-7F7D-46D1-98EB-785CFC7C7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1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799"/>
            <a:ext cx="7772400" cy="2249905"/>
          </a:xfrm>
        </p:spPr>
        <p:txBody>
          <a:bodyPr anchor="ctr">
            <a:normAutofit fontScale="90000"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 Program (Unit) Implementation</a:t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94"/>
          <a:stretch/>
        </p:blipFill>
        <p:spPr>
          <a:xfrm>
            <a:off x="0" y="0"/>
            <a:ext cx="9143999" cy="3525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12227"/>
          <a:stretch/>
        </p:blipFill>
        <p:spPr>
          <a:xfrm>
            <a:off x="0" y="0"/>
            <a:ext cx="9144000" cy="40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1"/>
            <a:ext cx="8229599" cy="571500"/>
          </a:xfrm>
        </p:spPr>
        <p:txBody>
          <a:bodyPr anchor="b"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Pilot Program Evaluation (PE)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51644"/>
            <a:ext cx="8229600" cy="3657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The Program Evaluation (PE) element is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to determine feasibility and fidelity in establishing a unit level E-OSC program, and the value of this program on Sailor readiness.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 dirty="0">
                <a:latin typeface="Arial" charset="0"/>
                <a:ea typeface="ＭＳ Ｐゴシック" charset="0"/>
                <a:cs typeface="ＭＳ Ｐゴシック" charset="0"/>
              </a:rPr>
              <a:t>Tools &amp; Metrics</a:t>
            </a:r>
            <a:r>
              <a:rPr lang="en-US" sz="16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sz="1600" b="1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Servicemember (SVM) Metrics Survey (SMS): (10-15 minutes; paper/pencil or electronic; at unit): Will be completed by 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SVMs.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Program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Status Survey (PSS): (paper/pencil or electronic; at unit): Will be completed by 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E-OSC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Team 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Leader.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Focus Groups: NCCOSC/N17 qualitative assessment of command E-OSC Program; Will be conducted onsite at 6 months.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Unit (command) Organizational Metrics: Will be compiled and submitted by E-OSC Team Lead at Time 1 (Baseline-previous year), and 12 months).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Both SVM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&amp; PSS completed 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at Time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1 (T1) (Baseline), T2 (4 months), T3 (8 months), and T4 (12 months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61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3" y="2212284"/>
            <a:ext cx="8262591" cy="4573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599" cy="571500"/>
          </a:xfrm>
        </p:spPr>
        <p:txBody>
          <a:bodyPr anchor="b"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Program Evaluation (PE) POA&amp;M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1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1"/>
            <a:ext cx="8229599" cy="571500"/>
          </a:xfrm>
        </p:spPr>
        <p:txBody>
          <a:bodyPr anchor="b"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MTS Pilot Support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59932"/>
            <a:ext cx="8229600" cy="3657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Military Training Specialist’s (MTS)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will 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support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746125" lvl="1" indent="-3492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Training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of E-OSC Team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Leaders, Assistant Team Leader,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&amp; Team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Members</a:t>
            </a:r>
          </a:p>
          <a:p>
            <a:pPr marL="746125" lvl="1" indent="-3492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Establishment of Command E-OSC Team Members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746125" indent="-3492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Development of command E-OSC Program implementation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plan</a:t>
            </a:r>
          </a:p>
          <a:p>
            <a:pPr marL="746125" indent="-3492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Consultation and will determine and document best practices</a:t>
            </a:r>
          </a:p>
          <a:p>
            <a:pPr marL="746125" indent="-3492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Buddy Care, Unit Assessments, &amp; SoM (to include installation)</a:t>
            </a:r>
          </a:p>
          <a:p>
            <a:pPr marL="746125" indent="-3492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Program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Evaluation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Collect training, UA, Buddy Care, SoM data &amp; Post Training Surveys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Support/promote completion of SMS and Focus 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Groups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Coordination of meetings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with E-OSC TLs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(as appropriate)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Meet/brief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with Command TRIAD- Program status update/support as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appropriate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3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9333"/>
            <a:ext cx="8267700" cy="563768"/>
          </a:xfrm>
        </p:spPr>
        <p:txBody>
          <a:bodyPr lIns="0" tIns="0" rIns="0" bIns="0" anchor="b" anchorCtr="0"/>
          <a:lstStyle/>
          <a:p>
            <a:pPr algn="l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Learning Objectives 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247900"/>
            <a:ext cx="8229600" cy="3647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DISCUSS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key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elements needed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to implement the E-OSC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Program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at the “deckplate”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level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IDENTIFY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and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DISCUSS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 importance of leadership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endorsement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IDENTIFY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DISCUSS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E-OSC team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IDENTIFY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DISCUSS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opportunities for command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trainings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DISCUSS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how to market and promote E-OSC throughout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your unit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DISCUSS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key elements of the E-OSC Pilot Program Evaluation (PE)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DISCUSS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the Military Training Specialist’s (MTS) role in pilot support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503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9333"/>
            <a:ext cx="8267700" cy="563768"/>
          </a:xfrm>
        </p:spPr>
        <p:txBody>
          <a:bodyPr lIns="0" tIns="0" rIns="0" bIns="0" anchor="b" anchorCtr="0"/>
          <a:lstStyle/>
          <a:p>
            <a:pPr algn="l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Implementing E-OSC in the Unit 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2368" y="2247900"/>
            <a:ext cx="8220157" cy="41408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Leadership Endorsement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Set the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tone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Team Development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Establish a multi-rate, rank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department team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Educate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Internal Command trainings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Incorporate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Marketing (POD notes, command events, etc.)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Inculcate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Embed the concept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as a part of the </a:t>
            </a:r>
            <a:r>
              <a:rPr lang="en-US" sz="18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culture.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9333"/>
            <a:ext cx="8267700" cy="563768"/>
          </a:xfrm>
        </p:spPr>
        <p:txBody>
          <a:bodyPr lIns="0" tIns="0" rIns="0" bIns="0" anchor="b" anchorCtr="0"/>
          <a:lstStyle/>
          <a:p>
            <a:pPr algn="l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Leadership Endorsement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2368" y="2247900"/>
            <a:ext cx="8220157" cy="36474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order to sustain this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it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has to be ingrained within the culture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command: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Provide an overview of E-OSC components and goals to TRIAD, Wardroom,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CPO and FCPO Messes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endParaRPr lang="en-US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Every Sailor, Every Day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requires endorsement at every level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Supported, endorsed, and promoted by the entire department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chain of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command, from WCS to Department Head</a:t>
            </a:r>
            <a:endParaRPr lang="en-US" sz="18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1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9333"/>
            <a:ext cx="8267700" cy="563768"/>
          </a:xfrm>
        </p:spPr>
        <p:txBody>
          <a:bodyPr lIns="0" tIns="0" rIns="0" bIns="0" anchor="b" anchorCtr="0"/>
          <a:lstStyle/>
          <a:p>
            <a:pPr algn="l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Team Development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1" y="2247900"/>
            <a:ext cx="8229600" cy="43093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E-OSC program sustainment requires all groups within the command to serve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force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multipliers: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3464" lvl="1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Team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Leader (TL) &amp; Assistant Team Leader (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ATL):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E-OSC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Team Leader: E7 or above (attend a E-OSC Trainer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E-OSC Assistant Team Leader: E6 or above (attend a E-OSC Trainer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Course)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Team Members: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E5 rank (Trained at unit by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Team Leaders)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Multi-rank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, rate, 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department/division - Officers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, Chiefs, junior 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enlisted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Enough members to support the command E-OSC training plan, Buddy Care, Unit Assessment &amp; SoM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CRT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specifically to support Buddy Care component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POC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SoM installation/facilitation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0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9333"/>
            <a:ext cx="8267700" cy="563768"/>
          </a:xfrm>
        </p:spPr>
        <p:txBody>
          <a:bodyPr lIns="0" tIns="0" rIns="0" bIns="0" anchor="b" anchorCtr="0"/>
          <a:lstStyle/>
          <a:p>
            <a:pPr algn="l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Educate: Command Trainings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2368" y="2247900"/>
            <a:ext cx="8220157" cy="3647440"/>
          </a:xfrm>
        </p:spPr>
        <p:txBody>
          <a:bodyPr>
            <a:no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Crew/Command Training: Stress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Resilience, Self-Care (resilience/toughness) principles (6-8 hours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Deckplate Extenders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”: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Wardroom, CPO Mess,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FCPO Mess-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Minimum requirement (to understand and support E-OSC program) includes overview of SoM, Buddy Care &amp; Unit Assessment, COSFA, Core Leader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(4-6 hours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CRT Members in Buddy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Care (1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Buddy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Stress-o-Meter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(SoM), 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9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7047" y="1219441"/>
            <a:ext cx="8267700" cy="563768"/>
          </a:xfrm>
        </p:spPr>
        <p:txBody>
          <a:bodyPr lIns="0" tIns="0" rIns="0" bIns="0" anchor="b" anchorCtr="0"/>
          <a:lstStyle/>
          <a:p>
            <a:pPr algn="l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E-OSC Course Modules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96"/>
              </p:ext>
            </p:extLst>
          </p:nvPr>
        </p:nvGraphicFramePr>
        <p:xfrm>
          <a:off x="218364" y="4465072"/>
          <a:ext cx="3125337" cy="1868805"/>
        </p:xfrm>
        <a:graphic>
          <a:graphicData uri="http://schemas.openxmlformats.org/drawingml/2006/table">
            <a:tbl>
              <a:tblPr/>
              <a:tblGrid>
                <a:gridCol w="312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1: Course Overview &amp; Introduction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2: Stress &amp; Resilience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3: Mindfulness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4: Navy Values &amp; A Culture of Excellence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5: Valued Living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6: Emotional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Intellegence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(EQ)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7: Flexible Thinking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8: Healthy Behaviors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857807"/>
              </p:ext>
            </p:extLst>
          </p:nvPr>
        </p:nvGraphicFramePr>
        <p:xfrm>
          <a:off x="5377217" y="4465072"/>
          <a:ext cx="3657600" cy="1633897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9: Problem Solving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10: COSFA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11: Buddy Care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12: Core Leader Functions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13: Unit Assessment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14: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15: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84974"/>
              </p:ext>
            </p:extLst>
          </p:nvPr>
        </p:nvGraphicFramePr>
        <p:xfrm>
          <a:off x="218364" y="1811413"/>
          <a:ext cx="8816453" cy="2528573"/>
        </p:xfrm>
        <a:graphic>
          <a:graphicData uri="http://schemas.openxmlformats.org/drawingml/2006/table">
            <a:tbl>
              <a:tblPr/>
              <a:tblGrid>
                <a:gridCol w="204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9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36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26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44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36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57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96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51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E-OSC ROLE/MODULE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LEADER/AST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MEMBER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BUDDY CARE NETWORK/CRT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DECKPLATE EXTENDERS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 TRAINING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1" marR="4661" marT="4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507474" y="4960162"/>
            <a:ext cx="170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 = Overview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1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9333"/>
            <a:ext cx="8267700" cy="563768"/>
          </a:xfrm>
        </p:spPr>
        <p:txBody>
          <a:bodyPr lIns="0" tIns="0" rIns="0" bIns="0" anchor="b" anchorCtr="0"/>
          <a:lstStyle/>
          <a:p>
            <a:pPr algn="l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Incorporate: Marketing E-OSC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2368" y="2247900"/>
            <a:ext cx="8220157" cy="3647440"/>
          </a:xfrm>
        </p:spPr>
        <p:txBody>
          <a:bodyPr>
            <a:normAutofit/>
          </a:bodyPr>
          <a:lstStyle/>
          <a:p>
            <a:pPr marL="457200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POD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notes that describe they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key components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of E-OSC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Post E-OSC material throughout command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Site TV,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health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fairs, Safety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Standdowns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Align E-OSC components with other programs (PRP, Pastoral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Care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MWR, DAPA, SAPR, FAP,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CSADD, Sailor 360)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Include as a part of Health Promotion, CFL, DAPA, SAPR, FAP, SP, CMEO, MWR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3464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8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9333"/>
            <a:ext cx="8427720" cy="563768"/>
          </a:xfrm>
        </p:spPr>
        <p:txBody>
          <a:bodyPr lIns="0" tIns="0" rIns="0" bIns="0" anchor="b" anchorCtr="0">
            <a:noAutofit/>
          </a:bodyPr>
          <a:lstStyle/>
          <a:p>
            <a:pPr algn="l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Inculcate: Embed the Concept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2368" y="2247900"/>
            <a:ext cx="8220157" cy="3647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Command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Indoctrination (INDOC)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Introduce E-OSC,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show E-OSC Videos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Department/Division, Duty Section, Quarters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Wardroom,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CPO Mess,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FCPO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Conduits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to training and promoting E-OSC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components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Safety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Standdown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Sailor 360, Command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PT, MWR events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Short, consistent, continuous and specific trainings on E-OSC components.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This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is not annual GMT training!</a:t>
            </a:r>
          </a:p>
          <a:p>
            <a:pPr marL="283464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0"/>
          <a:stretch/>
        </p:blipFill>
        <p:spPr>
          <a:xfrm>
            <a:off x="0" y="0"/>
            <a:ext cx="9143999" cy="11912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-23052"/>
            <a:ext cx="9144000" cy="1191237"/>
            <a:chOff x="-9633285" y="1601170"/>
            <a:chExt cx="9144000" cy="119123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-9633285" y="1601170"/>
              <a:ext cx="9144000" cy="11912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   Coast Guard Operational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</a:rPr>
                <a:t>                    Stress Control (CG -0SC )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7813493" y="1786199"/>
              <a:ext cx="896528" cy="915114"/>
              <a:chOff x="-914400" y="1752600"/>
              <a:chExt cx="816935" cy="81693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888759" y="1780067"/>
                <a:ext cx="762000" cy="7620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14400" y="1752600"/>
                <a:ext cx="816935" cy="81693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8699263" y="1786199"/>
              <a:ext cx="883997" cy="877900"/>
              <a:chOff x="9134475" y="914400"/>
              <a:chExt cx="883997" cy="8779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167812" y="958520"/>
                <a:ext cx="789660" cy="7896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4475" y="914400"/>
                <a:ext cx="883997" cy="877900"/>
              </a:xfrm>
              <a:prstGeom prst="ellipse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564" y="1798438"/>
              <a:ext cx="867886" cy="865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5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017359BC1EE4ABFE019D150FA8A10" ma:contentTypeVersion="1" ma:contentTypeDescription="Create a new document." ma:contentTypeScope="" ma:versionID="05e34d274eb03fb49cab3ceab8cbf491">
  <xsd:schema xmlns:xsd="http://www.w3.org/2001/XMLSchema" xmlns:xs="http://www.w3.org/2001/XMLSchema" xmlns:p="http://schemas.microsoft.com/office/2006/metadata/properties" xmlns:ns2="854dfc3f-4fcf-48a8-95c7-12c84f7a5a74" targetNamespace="http://schemas.microsoft.com/office/2006/metadata/properties" ma:root="true" ma:fieldsID="b6dfb8e3b9dfdfedf748364f9b038879" ns2:_="">
    <xsd:import namespace="854dfc3f-4fcf-48a8-95c7-12c84f7a5a74"/>
    <xsd:element name="properties">
      <xsd:complexType>
        <xsd:sequence>
          <xsd:element name="documentManagement">
            <xsd:complexType>
              <xsd:all>
                <xsd:element ref="ns2:Sort_x0020_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dfc3f-4fcf-48a8-95c7-12c84f7a5a74" elementFormDefault="qualified">
    <xsd:import namespace="http://schemas.microsoft.com/office/2006/documentManagement/types"/>
    <xsd:import namespace="http://schemas.microsoft.com/office/infopath/2007/PartnerControls"/>
    <xsd:element name="Sort_x0020_Order" ma:index="8" nillable="true" ma:displayName="Sort Order" ma:decimals="0" ma:default="0" ma:description="Sort order is used to implement custom sorting in document libraries." ma:internalName="Sort_x0020_Order">
      <xsd:simpleType>
        <xsd:restriction base="dms:Number">
          <xsd:minInclusive value="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rt_x0020_Order xmlns="854dfc3f-4fcf-48a8-95c7-12c84f7a5a74">1</Sort_x0020_Or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5D1164-5651-4F67-A504-3634B54981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4dfc3f-4fcf-48a8-95c7-12c84f7a5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9E63B-DA27-4B43-A807-EBB7336C6D83}">
  <ds:schemaRefs>
    <ds:schemaRef ds:uri="http://schemas.microsoft.com/office/2006/metadata/properties"/>
    <ds:schemaRef ds:uri="http://schemas.microsoft.com/office/infopath/2007/PartnerControls"/>
    <ds:schemaRef ds:uri="854dfc3f-4fcf-48a8-95c7-12c84f7a5a74"/>
  </ds:schemaRefs>
</ds:datastoreItem>
</file>

<file path=customXml/itemProps3.xml><?xml version="1.0" encoding="utf-8"?>
<ds:datastoreItem xmlns:ds="http://schemas.openxmlformats.org/officeDocument/2006/customXml" ds:itemID="{37D9B615-6950-4FD4-9684-6B520777E1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4350</TotalTime>
  <Words>2137</Words>
  <Application>Microsoft Office PowerPoint</Application>
  <PresentationFormat>On-screen Show (4:3)</PresentationFormat>
  <Paragraphs>412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Bahnschrift SemiLight Condensed</vt:lpstr>
      <vt:lpstr>Calibri</vt:lpstr>
      <vt:lpstr>Calibri Light</vt:lpstr>
      <vt:lpstr>Times New Roman</vt:lpstr>
      <vt:lpstr>Office Theme</vt:lpstr>
      <vt:lpstr> Pilot Program (Unit) Implementation </vt:lpstr>
      <vt:lpstr>Learning Objectives   </vt:lpstr>
      <vt:lpstr>Implementing E-OSC in the Unit   </vt:lpstr>
      <vt:lpstr>Leadership Endorsement  </vt:lpstr>
      <vt:lpstr>Team Development  </vt:lpstr>
      <vt:lpstr>Educate: Command Trainings</vt:lpstr>
      <vt:lpstr>E-OSC Course Modules </vt:lpstr>
      <vt:lpstr>Incorporate: Marketing E-OSC</vt:lpstr>
      <vt:lpstr>Inculcate: Embed the Concept </vt:lpstr>
      <vt:lpstr>Pilot Program Evaluation (PE)</vt:lpstr>
      <vt:lpstr>Program Evaluation (PE) POA&amp;M</vt:lpstr>
      <vt:lpstr>MTS Pilot Support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Bardales, Melissa A. CTR</dc:creator>
  <cp:lastModifiedBy>Merrell, Timothy M GS</cp:lastModifiedBy>
  <cp:revision>117</cp:revision>
  <cp:lastPrinted>2019-02-22T23:19:43Z</cp:lastPrinted>
  <dcterms:created xsi:type="dcterms:W3CDTF">2018-07-24T22:29:17Z</dcterms:created>
  <dcterms:modified xsi:type="dcterms:W3CDTF">2021-03-17T16:50:25Z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0x01010017B017359BC1EE4ABFE019D150FA8A10</vt:lpwstr>
  </property>
</Properties>
</file>